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4" r:id="rId5"/>
    <p:sldId id="260" r:id="rId6"/>
    <p:sldId id="265" r:id="rId7"/>
    <p:sldId id="266" r:id="rId8"/>
    <p:sldId id="267" r:id="rId9"/>
    <p:sldId id="261" r:id="rId1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0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Positive Stories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Total Stories about              Scott Brown (R)</c:v>
                </c:pt>
                <c:pt idx="1">
                  <c:v>Total Stories about Martha Coakley (D)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</c:v>
                </c:pt>
                <c:pt idx="1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Neutral Stories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Total Stories about              Scott Brown (R)</c:v>
                </c:pt>
                <c:pt idx="1">
                  <c:v>Total Stories about Martha Coakley (D)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40</c:v>
                </c:pt>
                <c:pt idx="1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Negative Stories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Total Stories about              Scott Brown (R)</c:v>
                </c:pt>
                <c:pt idx="1">
                  <c:v>Total Stories about Martha Coakley (D)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17</c:v>
                </c:pt>
                <c:pt idx="1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085760"/>
        <c:axId val="40091648"/>
      </c:barChart>
      <c:catAx>
        <c:axId val="40085760"/>
        <c:scaling>
          <c:orientation val="minMax"/>
        </c:scaling>
        <c:delete val="0"/>
        <c:axPos val="b"/>
        <c:majorTickMark val="out"/>
        <c:minorTickMark val="none"/>
        <c:tickLblPos val="nextTo"/>
        <c:crossAx val="40091648"/>
        <c:crosses val="autoZero"/>
        <c:auto val="1"/>
        <c:lblAlgn val="ctr"/>
        <c:lblOffset val="100"/>
        <c:noMultiLvlLbl val="0"/>
      </c:catAx>
      <c:valAx>
        <c:axId val="40091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085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5346CED-CF6F-4D2B-8D23-BFAE09B4BD0F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035E97D-7BA5-4F3C-A63D-C939D1C2AE3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xplosion 1 6"/>
          <p:cNvSpPr/>
          <p:nvPr/>
        </p:nvSpPr>
        <p:spPr>
          <a:xfrm>
            <a:off x="-1676400" y="-228600"/>
            <a:ext cx="7924800" cy="1443335"/>
          </a:xfrm>
          <a:prstGeom prst="irregularSeal1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this graph to answer your Do Now questions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Do Now – p. 80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232305"/>
              </p:ext>
            </p:extLst>
          </p:nvPr>
        </p:nvGraphicFramePr>
        <p:xfrm>
          <a:off x="1219200" y="1609314"/>
          <a:ext cx="7391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1138535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Election Coverage in the </a:t>
            </a:r>
            <a:r>
              <a:rPr lang="en-US" sz="2400" i="1" dirty="0" smtClean="0"/>
              <a:t>Boston Herald</a:t>
            </a:r>
            <a:r>
              <a:rPr lang="en-US" sz="2400" dirty="0" smtClean="0"/>
              <a:t> – January 2010</a:t>
            </a:r>
            <a:endParaRPr lang="en-US" sz="2400" dirty="0"/>
          </a:p>
        </p:txBody>
      </p:sp>
      <p:pic>
        <p:nvPicPr>
          <p:cNvPr id="1026" name="Picture 2" descr="http://www.csmonitor.com/var/ezflow_site/storage/images/media/images/0120-awritlarge-scott-brown-full/7247087-1-eng-US/0120-AWRITLARGE-scott-brown-full_full_6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819150" y="5054600"/>
            <a:ext cx="1238250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ultimedia.heraldinteractive.com/images/20100819/67f6ed_Coakley_1008200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2" r="9033"/>
          <a:stretch/>
        </p:blipFill>
        <p:spPr bwMode="auto">
          <a:xfrm>
            <a:off x="6477000" y="5054600"/>
            <a:ext cx="1266221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2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are the difference between the </a:t>
            </a:r>
            <a:r>
              <a:rPr lang="en-US" sz="3600" i="1" dirty="0" smtClean="0"/>
              <a:t>Boston Globe</a:t>
            </a:r>
            <a:r>
              <a:rPr lang="en-US" sz="3600" dirty="0" smtClean="0"/>
              <a:t> and the </a:t>
            </a:r>
            <a:r>
              <a:rPr lang="en-US" sz="3600" i="1" dirty="0" smtClean="0"/>
              <a:t>Boston Herald</a:t>
            </a:r>
            <a:r>
              <a:rPr lang="en-US" sz="3600" dirty="0" smtClean="0"/>
              <a:t>?</a:t>
            </a:r>
          </a:p>
          <a:p>
            <a:endParaRPr lang="en-US" sz="1000" dirty="0" smtClean="0"/>
          </a:p>
          <a:p>
            <a:r>
              <a:rPr lang="en-US" sz="3600" dirty="0" smtClean="0"/>
              <a:t>What biases exist in news coverage?</a:t>
            </a:r>
          </a:p>
          <a:p>
            <a:r>
              <a:rPr lang="en-US" sz="1000" dirty="0" smtClean="0"/>
              <a:t> </a:t>
            </a:r>
          </a:p>
          <a:p>
            <a:r>
              <a:rPr lang="en-US" sz="3600" dirty="0" smtClean="0"/>
              <a:t>How can you tell when a news source has a political bias and why does it matter?</a:t>
            </a:r>
          </a:p>
        </p:txBody>
      </p:sp>
    </p:spTree>
    <p:extLst>
      <p:ext uri="{BB962C8B-B14F-4D97-AF65-F5344CB8AC3E}">
        <p14:creationId xmlns:p14="http://schemas.microsoft.com/office/powerpoint/2010/main" val="2822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Comparing the </a:t>
            </a:r>
            <a:br>
              <a:rPr lang="en-US" sz="4400" dirty="0" smtClean="0"/>
            </a:br>
            <a:r>
              <a:rPr lang="en-US" sz="4400" dirty="0" smtClean="0"/>
              <a:t>Globe and Herald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754880"/>
          </a:xfrm>
          <a:blipFill dpi="0" rotWithShape="1">
            <a:blip r:embed="rId2">
              <a:alphaModFix amt="17000"/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The Boston Globe</a:t>
            </a:r>
          </a:p>
          <a:p>
            <a:r>
              <a:rPr lang="en-US" dirty="0" smtClean="0"/>
              <a:t>The Globe is a </a:t>
            </a:r>
            <a:r>
              <a:rPr lang="en-US" b="1" u="sng" dirty="0" smtClean="0"/>
              <a:t>broadsheet</a:t>
            </a:r>
          </a:p>
          <a:p>
            <a:pPr lvl="1"/>
            <a:r>
              <a:rPr lang="en-US" dirty="0" smtClean="0"/>
              <a:t>Large-format newspaper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egarded as </a:t>
            </a:r>
            <a:r>
              <a:rPr lang="en-US" dirty="0" smtClean="0"/>
              <a:t>more traditional news </a:t>
            </a:r>
            <a:r>
              <a:rPr lang="en-US" dirty="0" smtClean="0"/>
              <a:t>source</a:t>
            </a:r>
          </a:p>
          <a:p>
            <a:r>
              <a:rPr lang="en-US" dirty="0" smtClean="0"/>
              <a:t>The Globe is liberal</a:t>
            </a:r>
          </a:p>
          <a:p>
            <a:pPr lvl="1"/>
            <a:r>
              <a:rPr lang="en-US" dirty="0" smtClean="0"/>
              <a:t>Favors Democrats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754880"/>
          </a:xfrm>
          <a:blipFill dpi="0" rotWithShape="1">
            <a:blip r:embed="rId3">
              <a:alphaModFix amt="17000"/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The Boston Herald</a:t>
            </a:r>
          </a:p>
          <a:p>
            <a:r>
              <a:rPr lang="en-US" dirty="0" smtClean="0"/>
              <a:t>The Herald is a </a:t>
            </a:r>
            <a:r>
              <a:rPr lang="en-US" b="1" u="sng" dirty="0" smtClean="0"/>
              <a:t>tabloid</a:t>
            </a:r>
          </a:p>
          <a:p>
            <a:pPr lvl="1"/>
            <a:r>
              <a:rPr lang="en-US" dirty="0" smtClean="0"/>
              <a:t>Typically half the size of a broadsheet and more sensational</a:t>
            </a:r>
          </a:p>
          <a:p>
            <a:pPr lvl="1"/>
            <a:r>
              <a:rPr lang="en-US" dirty="0" smtClean="0"/>
              <a:t>More pictures, bigger headlines, etc. </a:t>
            </a:r>
          </a:p>
          <a:p>
            <a:r>
              <a:rPr lang="en-US" dirty="0" smtClean="0"/>
              <a:t>The Herald is conservative</a:t>
            </a:r>
          </a:p>
          <a:p>
            <a:pPr lvl="1"/>
            <a:r>
              <a:rPr lang="en-US" dirty="0" smtClean="0"/>
              <a:t>Favors Republicans</a:t>
            </a:r>
          </a:p>
          <a:p>
            <a:pPr lvl="1"/>
            <a:endParaRPr lang="en-US" dirty="0"/>
          </a:p>
        </p:txBody>
      </p:sp>
      <p:sp>
        <p:nvSpPr>
          <p:cNvPr id="6" name="Explosion 1 5"/>
          <p:cNvSpPr/>
          <p:nvPr/>
        </p:nvSpPr>
        <p:spPr>
          <a:xfrm>
            <a:off x="6934200" y="-381000"/>
            <a:ext cx="2514600" cy="2057400"/>
          </a:xfrm>
          <a:prstGeom prst="irregularSeal1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81</a:t>
            </a:r>
            <a:endParaRPr lang="en-US" sz="2400" dirty="0"/>
          </a:p>
        </p:txBody>
      </p:sp>
      <p:pic>
        <p:nvPicPr>
          <p:cNvPr id="2052" name="Picture 4" descr="http://i.telegraph.co.uk/multimedia/archive/01885/BostonHerald_1885425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" r="3249"/>
          <a:stretch/>
        </p:blipFill>
        <p:spPr bwMode="auto">
          <a:xfrm>
            <a:off x="5707773" y="3048000"/>
            <a:ext cx="191222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ac.450f.edgecastcdn.net/80450F/kissfm921.com/files/2011/05/Newspaper-Front-Page204FF1.jpg?w=635&amp;h=400&amp;zc=1&amp;s=0&amp;a=t&amp;q=8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5" r="65984" b="4829"/>
          <a:stretch/>
        </p:blipFill>
        <p:spPr bwMode="auto">
          <a:xfrm>
            <a:off x="1524000" y="3048000"/>
            <a:ext cx="216082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essencerestored.com/wp-content/uploads/2010/10/Democrat-Donkey-edite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1192495" cy="107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lccivics.wikispaces.com/file/view/Republican-elephant.gif/193813814/Republican-elephant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63786"/>
            <a:ext cx="1503218" cy="112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10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-304800" y="-533400"/>
            <a:ext cx="3886200" cy="2514600"/>
          </a:xfrm>
          <a:prstGeom prst="irregularSeal1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 the Question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 – p. 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83163"/>
          </a:xfrm>
        </p:spPr>
        <p:txBody>
          <a:bodyPr>
            <a:noAutofit/>
          </a:bodyPr>
          <a:lstStyle/>
          <a:p>
            <a:r>
              <a:rPr lang="en-US" sz="4000" dirty="0" smtClean="0"/>
              <a:t>What kinds of qualities do you look for in a news source?</a:t>
            </a:r>
          </a:p>
          <a:p>
            <a:endParaRPr lang="en-US" sz="1100" dirty="0"/>
          </a:p>
          <a:p>
            <a:r>
              <a:rPr lang="en-US" sz="4000" dirty="0" smtClean="0"/>
              <a:t>HINT</a:t>
            </a:r>
          </a:p>
          <a:p>
            <a:pPr lvl="1"/>
            <a:r>
              <a:rPr lang="en-US" sz="3200" dirty="0" smtClean="0"/>
              <a:t>Do you think the news should be fair? </a:t>
            </a:r>
          </a:p>
          <a:p>
            <a:pPr lvl="1"/>
            <a:r>
              <a:rPr lang="en-US" sz="3200" dirty="0" smtClean="0"/>
              <a:t>Do you think the news should give equal time to republicans and democrats?</a:t>
            </a:r>
            <a:r>
              <a:rPr lang="en-US" sz="3200" dirty="0"/>
              <a:t> </a:t>
            </a:r>
            <a:endParaRPr lang="en-US" sz="3200" dirty="0" smtClean="0"/>
          </a:p>
          <a:p>
            <a:pPr lvl="1"/>
            <a:r>
              <a:rPr lang="en-US" sz="3200" dirty="0" smtClean="0"/>
              <a:t>Do you think the news should criticize politicians? </a:t>
            </a:r>
          </a:p>
        </p:txBody>
      </p:sp>
    </p:spTree>
    <p:extLst>
      <p:ext uri="{BB962C8B-B14F-4D97-AF65-F5344CB8AC3E}">
        <p14:creationId xmlns:p14="http://schemas.microsoft.com/office/powerpoint/2010/main" val="12645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We are going to do stations today</a:t>
            </a:r>
          </a:p>
          <a:p>
            <a:r>
              <a:rPr lang="en-US" sz="3600" dirty="0" smtClean="0"/>
              <a:t>BUT you are not going to have to move</a:t>
            </a:r>
          </a:p>
          <a:p>
            <a:r>
              <a:rPr lang="en-US" sz="3600" dirty="0" smtClean="0"/>
              <a:t>We will do the stations from our seats</a:t>
            </a:r>
          </a:p>
          <a:p>
            <a:r>
              <a:rPr lang="en-US" sz="3600" dirty="0" smtClean="0"/>
              <a:t>The three stations are…</a:t>
            </a:r>
          </a:p>
          <a:p>
            <a:pPr lvl="1"/>
            <a:r>
              <a:rPr lang="en-US" sz="2800" dirty="0" smtClean="0"/>
              <a:t>Graph analysis</a:t>
            </a:r>
          </a:p>
          <a:p>
            <a:pPr lvl="1"/>
            <a:r>
              <a:rPr lang="en-US" sz="2800" dirty="0" smtClean="0"/>
              <a:t>Media bias reading</a:t>
            </a:r>
          </a:p>
          <a:p>
            <a:pPr lvl="1"/>
            <a:r>
              <a:rPr lang="en-US" sz="2800" dirty="0" smtClean="0"/>
              <a:t>“When Fox Attacks” video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585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87" y="1904847"/>
            <a:ext cx="4413713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27" y="1904847"/>
            <a:ext cx="4327273" cy="423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9527" y="1371447"/>
            <a:ext cx="3946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Fox News Viewers - 2004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64327" y="1371447"/>
            <a:ext cx="4174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CNN News Viewers - 2004</a:t>
            </a:r>
            <a:endParaRPr lang="en-US" sz="24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019647"/>
            <a:ext cx="1828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19647"/>
            <a:ext cx="1357312" cy="68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Graph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3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“When Fox Attacks”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Did today’s lesson change the way you will watch the news? Why or why not?</a:t>
            </a:r>
            <a:endParaRPr lang="en-US" sz="4000" dirty="0"/>
          </a:p>
        </p:txBody>
      </p:sp>
      <p:sp>
        <p:nvSpPr>
          <p:cNvPr id="4" name="Explosion 1 3"/>
          <p:cNvSpPr/>
          <p:nvPr/>
        </p:nvSpPr>
        <p:spPr>
          <a:xfrm>
            <a:off x="2057400" y="3429000"/>
            <a:ext cx="5181600" cy="3352800"/>
          </a:xfrm>
          <a:prstGeom prst="irregularSeal1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333</TotalTime>
  <Words>267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Do Now – p. 80</vt:lpstr>
      <vt:lpstr>Today’s Objectives</vt:lpstr>
      <vt:lpstr>Comparing the  Globe and Herald</vt:lpstr>
      <vt:lpstr>Brainstorm – p. 80</vt:lpstr>
      <vt:lpstr>Station Activity</vt:lpstr>
      <vt:lpstr>Graph Analysis</vt:lpstr>
      <vt:lpstr>Reading</vt:lpstr>
      <vt:lpstr>“When Fox Attacks” Video</vt:lpstr>
      <vt:lpstr>Reflection – p. 80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80</dc:title>
  <dc:creator>Henry Mahegan</dc:creator>
  <cp:lastModifiedBy>Henry Mahegan</cp:lastModifiedBy>
  <cp:revision>16</cp:revision>
  <cp:lastPrinted>2011-11-17T11:49:51Z</cp:lastPrinted>
  <dcterms:created xsi:type="dcterms:W3CDTF">2011-11-16T17:19:01Z</dcterms:created>
  <dcterms:modified xsi:type="dcterms:W3CDTF">2011-11-17T17:10:42Z</dcterms:modified>
</cp:coreProperties>
</file>